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2" r:id="rId2"/>
    <p:sldId id="344" r:id="rId3"/>
    <p:sldId id="343" r:id="rId4"/>
    <p:sldId id="267" r:id="rId5"/>
    <p:sldId id="311" r:id="rId6"/>
    <p:sldId id="308" r:id="rId7"/>
    <p:sldId id="341" r:id="rId8"/>
    <p:sldId id="345" r:id="rId9"/>
    <p:sldId id="346" r:id="rId10"/>
  </p:sldIdLst>
  <p:sldSz cx="9144000" cy="6858000" type="screen4x3"/>
  <p:notesSz cx="6881813" cy="100028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666699"/>
    <a:srgbClr val="6699FF"/>
    <a:srgbClr val="3333CC"/>
    <a:srgbClr val="000099"/>
    <a:srgbClr val="9999FF"/>
    <a:srgbClr val="0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8" autoAdjust="0"/>
    <p:restoredTop sz="94660"/>
  </p:normalViewPr>
  <p:slideViewPr>
    <p:cSldViewPr>
      <p:cViewPr>
        <p:scale>
          <a:sx n="81" d="100"/>
          <a:sy n="81" d="100"/>
        </p:scale>
        <p:origin x="-8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324" cy="499599"/>
          </a:xfrm>
          <a:prstGeom prst="rect">
            <a:avLst/>
          </a:prstGeom>
        </p:spPr>
        <p:txBody>
          <a:bodyPr vert="horz" lIns="89063" tIns="44531" rIns="89063" bIns="4453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51" y="0"/>
            <a:ext cx="2982324" cy="499599"/>
          </a:xfrm>
          <a:prstGeom prst="rect">
            <a:avLst/>
          </a:prstGeom>
        </p:spPr>
        <p:txBody>
          <a:bodyPr vert="horz" lIns="89063" tIns="44531" rIns="89063" bIns="44531" rtlCol="0"/>
          <a:lstStyle>
            <a:lvl1pPr algn="r">
              <a:defRPr sz="1200"/>
            </a:lvl1pPr>
          </a:lstStyle>
          <a:p>
            <a:fld id="{DC8E0FCA-5FB4-4E3C-B0BA-9BC50D7FDF49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1688"/>
            <a:ext cx="2982324" cy="499599"/>
          </a:xfrm>
          <a:prstGeom prst="rect">
            <a:avLst/>
          </a:prstGeom>
        </p:spPr>
        <p:txBody>
          <a:bodyPr vert="horz" lIns="89063" tIns="44531" rIns="89063" bIns="4453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51" y="9501688"/>
            <a:ext cx="2982324" cy="499599"/>
          </a:xfrm>
          <a:prstGeom prst="rect">
            <a:avLst/>
          </a:prstGeom>
        </p:spPr>
        <p:txBody>
          <a:bodyPr vert="horz" lIns="89063" tIns="44531" rIns="89063" bIns="44531" rtlCol="0" anchor="b"/>
          <a:lstStyle>
            <a:lvl1pPr algn="r">
              <a:defRPr sz="1200"/>
            </a:lvl1pPr>
          </a:lstStyle>
          <a:p>
            <a:fld id="{33E3E2CE-0725-402A-B51A-4285B6675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80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1863" cy="4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63" tIns="44531" rIns="89063" bIns="445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413" y="1"/>
            <a:ext cx="2981862" cy="4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63" tIns="44531" rIns="89063" bIns="445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A00ADA8-6CB0-4D86-81CC-DA78E7A503B1}" type="datetimeFigureOut">
              <a:rPr lang="en-GB"/>
              <a:pPr>
                <a:defRPr/>
              </a:pPr>
              <a:t>23/02/2016</a:t>
            </a:fld>
            <a:endParaRPr lang="en-GB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4999037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413" y="4750843"/>
            <a:ext cx="5506988" cy="450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63" tIns="44531" rIns="89063" bIns="445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01689"/>
            <a:ext cx="2981863" cy="4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63" tIns="44531" rIns="89063" bIns="445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413" y="9501689"/>
            <a:ext cx="2981862" cy="4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63" tIns="44531" rIns="89063" bIns="445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1F75D89-41FF-480D-B4B4-3491B6E876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02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43F5-99DC-40DC-8BD8-F1829C1730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05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7BDAE-CA76-4609-8842-AF72654BFC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75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8380-F82A-4E13-BAE1-47D2656179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80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41ACE-7846-4B5B-9189-E5D7AAA2A8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98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B7D9-4256-4E70-85A2-90107B6EB8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91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5E5E2-7AB1-4718-8901-1E5975C3B9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41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16E6D-F679-4F80-8F04-93291E2C0D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88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35B17-86DC-40D5-B112-48899E0D3B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04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4A741-C05D-42AE-8F8A-9C351AC6A1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39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D6AF3-361B-46A4-BA08-FC32EBFBAC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97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12A6F-28BB-43DB-94EF-C6C50B751F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1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60EFB86-2343-4732-982D-5A41C98B7B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.lees@go-simulate.com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www.go-simulate.com/" TargetMode="External"/><Relationship Id="rId4" Type="http://schemas.openxmlformats.org/officeDocument/2006/relationships/hyperlink" Target="mailto:leeds.reyner@go-simulat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hyperlink" Target="http://www.frontline.ltd.uk/frontline/index.html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34" Type="http://schemas.openxmlformats.org/officeDocument/2006/relationships/image" Target="../media/image32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6.jpeg"/><Relationship Id="rId33" Type="http://schemas.openxmlformats.org/officeDocument/2006/relationships/hyperlink" Target="http://www.premierfoods.co.uk/" TargetMode="External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hyperlink" Target="http://www.rexam.com/?pageid=1" TargetMode="External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hyperlink" Target="http://www.google.co.uk/imgres?imgurl=http://www.prlog.org/10739728-bp-logo.jpg&amp;imgrefurl=http://www.prlog.org/10739728-mann-international-bp-too-cheap-to-ignore.html&amp;usg=__qyUBCEu6FS6zKWXC6BZ4UIbhbd0=&amp;h=420&amp;w=320&amp;sz=43&amp;hl=en&amp;start=1&amp;zoom=1&amp;um=1&amp;itbs=1&amp;tbnid=bRNofeBn8wQXDM:&amp;tbnh=125&amp;tbnw=95&amp;prev=/images?q=bp+international+ltd+logo&amp;um=1&amp;hl=en&amp;sa=N&amp;tbs=isch:1" TargetMode="External"/><Relationship Id="rId32" Type="http://schemas.openxmlformats.org/officeDocument/2006/relationships/image" Target="../media/image31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5.jpeg"/><Relationship Id="rId28" Type="http://schemas.openxmlformats.org/officeDocument/2006/relationships/image" Target="../media/image28.png"/><Relationship Id="rId36" Type="http://schemas.openxmlformats.org/officeDocument/2006/relationships/image" Target="../media/image5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0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hyperlink" Target="http://www.google.co.uk/imgres?imgurl=http://www.bitc.org.uk/images/side_column/377_bandq_logo.gif&amp;imgrefurl=http://www.bitc.org.uk/resources/case_studies/bq_environment.html&amp;usg=__M8F-_1HidOKDpG98itMVjUVJRpE=&amp;h=160&amp;w=160&amp;sz=26&amp;hl=en&amp;start=1&amp;zoom=1&amp;um=1&amp;itbs=1&amp;tbnid=YGj6Aiicixc44M:&amp;tbnh=98&amp;tbnw=98&amp;prev=/images?q=B+&amp;+Q+logo&amp;um=1&amp;hl=en&amp;sa=N&amp;tbs=isch:1" TargetMode="External"/><Relationship Id="rId27" Type="http://schemas.openxmlformats.org/officeDocument/2006/relationships/image" Target="../media/image27.png"/><Relationship Id="rId30" Type="http://schemas.openxmlformats.org/officeDocument/2006/relationships/hyperlink" Target="http://wpcontent.answcdn.com/wikipedia/en/a/ab/Weetabix_logo.png" TargetMode="External"/><Relationship Id="rId35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mailto:rob.lees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SC_06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217025" cy="6884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mail_footer11"/>
          <p:cNvSpPr>
            <a:spLocks noChangeAspect="1" noChangeArrowheads="1"/>
          </p:cNvSpPr>
          <p:nvPr/>
        </p:nvSpPr>
        <p:spPr bwMode="auto">
          <a:xfrm>
            <a:off x="1719263" y="3019425"/>
            <a:ext cx="5705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8" descr="mail_footer11"/>
          <p:cNvSpPr>
            <a:spLocks noChangeAspect="1" noChangeArrowheads="1"/>
          </p:cNvSpPr>
          <p:nvPr/>
        </p:nvSpPr>
        <p:spPr bwMode="auto">
          <a:xfrm>
            <a:off x="1719263" y="3019425"/>
            <a:ext cx="5705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35150" y="1479194"/>
            <a:ext cx="5545138" cy="954107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anchor="ctr">
            <a:spAutoFit/>
          </a:bodyPr>
          <a:lstStyle/>
          <a:p>
            <a:pPr algn="ctr" eaLnBrk="0" hangingPunct="0"/>
            <a:r>
              <a:rPr lang="en-GB" sz="2800" b="1" i="1" dirty="0"/>
              <a:t>Live-Action </a:t>
            </a:r>
            <a:r>
              <a:rPr lang="en-GB" sz="2800" b="1" i="1" dirty="0" smtClean="0"/>
              <a:t>Learning</a:t>
            </a:r>
          </a:p>
          <a:p>
            <a:pPr algn="ctr" eaLnBrk="0" hangingPunct="0"/>
            <a:r>
              <a:rPr lang="en-GB" sz="2800" b="1" i="1" dirty="0" smtClean="0"/>
              <a:t>Business </a:t>
            </a:r>
            <a:r>
              <a:rPr lang="en-GB" sz="2800" b="1" i="1" dirty="0"/>
              <a:t>Simulation Games</a:t>
            </a:r>
            <a:r>
              <a:rPr lang="en-GB" sz="2800" b="1" dirty="0"/>
              <a:t>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40152" y="4637290"/>
            <a:ext cx="3059683" cy="1900520"/>
          </a:xfrm>
          <a:prstGeom prst="rect">
            <a:avLst/>
          </a:prstGeom>
          <a:solidFill>
            <a:srgbClr val="CCCCFF"/>
          </a:solidFill>
          <a:ln w="3175">
            <a:solidFill>
              <a:srgbClr val="66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808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80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80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80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80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sz="700" b="1" i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GB" sz="1000" b="1" i="1" dirty="0" smtClean="0">
                <a:latin typeface="Arial Black" pitchFamily="34" charset="0"/>
              </a:rPr>
              <a:t>Contacts:</a:t>
            </a:r>
            <a:endParaRPr lang="en-GB" sz="1000" b="1" i="1" dirty="0">
              <a:latin typeface="Arial Black" pitchFamily="34" charset="0"/>
            </a:endParaRPr>
          </a:p>
          <a:p>
            <a:pPr algn="ctr"/>
            <a:r>
              <a:rPr lang="en-GB" sz="1000" b="1" i="1" dirty="0" smtClean="0">
                <a:latin typeface="Arial Black" pitchFamily="34" charset="0"/>
              </a:rPr>
              <a:t>Rob Lees +44-(0)-7785-111999</a:t>
            </a:r>
          </a:p>
          <a:p>
            <a:pPr algn="ctr"/>
            <a:r>
              <a:rPr lang="en-GB" sz="1000" b="1" i="1" dirty="0" smtClean="0">
                <a:latin typeface="Arial Black" pitchFamily="34" charset="0"/>
                <a:hlinkClick r:id="rId3"/>
              </a:rPr>
              <a:t>rob.lees@go-simulate.com</a:t>
            </a:r>
            <a:endParaRPr lang="en-GB" sz="1000" b="1" i="1" dirty="0" smtClean="0">
              <a:latin typeface="Arial Black" pitchFamily="34" charset="0"/>
            </a:endParaRPr>
          </a:p>
          <a:p>
            <a:pPr algn="ctr"/>
            <a:endParaRPr lang="en-GB" sz="1000" b="1" i="1" dirty="0">
              <a:latin typeface="Arial Black" pitchFamily="34" charset="0"/>
            </a:endParaRPr>
          </a:p>
          <a:p>
            <a:pPr algn="ctr"/>
            <a:r>
              <a:rPr lang="en-GB" sz="1000" b="1" i="1" dirty="0" smtClean="0">
                <a:latin typeface="Arial Black" pitchFamily="34" charset="0"/>
              </a:rPr>
              <a:t>Leeds </a:t>
            </a:r>
            <a:r>
              <a:rPr lang="en-GB" sz="1000" b="1" i="1" dirty="0" err="1" smtClean="0">
                <a:latin typeface="Arial Black" pitchFamily="34" charset="0"/>
              </a:rPr>
              <a:t>Reyner</a:t>
            </a:r>
            <a:r>
              <a:rPr lang="en-GB" sz="1000" b="1" i="1" dirty="0" smtClean="0">
                <a:latin typeface="Arial Black" pitchFamily="34" charset="0"/>
              </a:rPr>
              <a:t> </a:t>
            </a:r>
            <a:r>
              <a:rPr lang="en-GB" sz="1000" b="1" i="1" dirty="0">
                <a:latin typeface="Arial Black" pitchFamily="34" charset="0"/>
              </a:rPr>
              <a:t>+</a:t>
            </a:r>
            <a:r>
              <a:rPr lang="en-GB" sz="1000" b="1" i="1" dirty="0" smtClean="0">
                <a:latin typeface="Arial Black" pitchFamily="34" charset="0"/>
              </a:rPr>
              <a:t>44-(0)-7770-440991</a:t>
            </a:r>
            <a:endParaRPr lang="en-GB" sz="1000" b="1" i="1" dirty="0">
              <a:latin typeface="Arial Black" pitchFamily="34" charset="0"/>
            </a:endParaRPr>
          </a:p>
          <a:p>
            <a:pPr algn="ctr"/>
            <a:r>
              <a:rPr lang="en-GB" sz="1000" b="1" i="1" dirty="0" smtClean="0">
                <a:latin typeface="Arial Black" pitchFamily="34" charset="0"/>
                <a:hlinkClick r:id="rId4"/>
              </a:rPr>
              <a:t>leeds.reyner@go-simulate.com</a:t>
            </a:r>
            <a:endParaRPr lang="el-GR" sz="1000" b="1" i="1" dirty="0" smtClean="0">
              <a:latin typeface="Arial Black" pitchFamily="34" charset="0"/>
            </a:endParaRPr>
          </a:p>
          <a:p>
            <a:pPr algn="ctr"/>
            <a:r>
              <a:rPr lang="en-GB" sz="1000" b="1" i="1" dirty="0" smtClean="0">
                <a:latin typeface="Arial Black" pitchFamily="34" charset="0"/>
                <a:hlinkClick r:id="rId5"/>
              </a:rPr>
              <a:t>www.go-simulate.com</a:t>
            </a:r>
            <a:endParaRPr lang="en-GB" sz="1000" b="1" i="1" dirty="0" smtClean="0">
              <a:latin typeface="Arial Black" pitchFamily="34" charset="0"/>
            </a:endParaRPr>
          </a:p>
          <a:p>
            <a:pPr algn="ctr"/>
            <a:endParaRPr lang="el-GR" sz="1000" b="1" i="1" dirty="0" smtClean="0">
              <a:latin typeface="Arial Black" pitchFamily="34" charset="0"/>
            </a:endParaRPr>
          </a:p>
          <a:p>
            <a:pPr algn="ctr"/>
            <a:r>
              <a:rPr lang="en-US" sz="1000" b="1" i="1" dirty="0" smtClean="0">
                <a:latin typeface="Arial Black" pitchFamily="34" charset="0"/>
              </a:rPr>
              <a:t>Spiros Kourkoulos +44 1227 860375</a:t>
            </a:r>
          </a:p>
          <a:p>
            <a:pPr algn="ctr"/>
            <a:r>
              <a:rPr lang="en-US" sz="1000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kourkoulos@apricot-consulting.com</a:t>
            </a:r>
            <a:endParaRPr lang="en-GB" sz="10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GB" sz="105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www.apricot-consulting.com</a:t>
            </a:r>
            <a:endParaRPr lang="en-GB" sz="105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32138" y="2642493"/>
            <a:ext cx="3024187" cy="498475"/>
          </a:xfrm>
          <a:prstGeom prst="rect">
            <a:avLst/>
          </a:prstGeom>
          <a:solidFill>
            <a:srgbClr val="CCCCFF"/>
          </a:solidFill>
          <a:ln w="3175">
            <a:solidFill>
              <a:srgbClr val="666699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  <a:defRPr/>
            </a:pPr>
            <a:r>
              <a:rPr lang="en-GB" sz="2400" dirty="0" smtClean="0">
                <a:latin typeface="Verdana" pitchFamily="34" charset="0"/>
              </a:rPr>
              <a:t>Overview</a:t>
            </a:r>
          </a:p>
        </p:txBody>
      </p:sp>
      <p:pic>
        <p:nvPicPr>
          <p:cNvPr id="10" name="Picture 2" descr="C:\Users\dell\Documents\Go_Simulate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2808312" cy="86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9512" y="6038418"/>
            <a:ext cx="2987675" cy="569387"/>
          </a:xfrm>
          <a:prstGeom prst="rect">
            <a:avLst/>
          </a:prstGeom>
          <a:solidFill>
            <a:srgbClr val="CCCCFF"/>
          </a:solidFill>
          <a:ln w="3175">
            <a:solidFill>
              <a:srgbClr val="66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808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80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80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80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80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sz="700" b="1" i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GB" sz="1200" i="1" dirty="0" smtClean="0">
                <a:latin typeface="Arial Black" pitchFamily="34" charset="0"/>
              </a:rPr>
              <a:t>Go Simulate was previously named Do&gt;Learn&gt;Do</a:t>
            </a:r>
            <a:endParaRPr lang="en-GB" sz="1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266" name="Picture 2" descr="C:\Business startuo\Apricot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50" y="332656"/>
            <a:ext cx="132283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1113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04025" y="333375"/>
            <a:ext cx="2160588" cy="1631950"/>
          </a:xfrm>
          <a:prstGeom prst="rect">
            <a:avLst/>
          </a:prstGeom>
          <a:gradFill rotWithShape="1">
            <a:gsLst>
              <a:gs pos="0">
                <a:srgbClr val="99CCFF">
                  <a:alpha val="51999"/>
                </a:srgbClr>
              </a:gs>
              <a:gs pos="100000">
                <a:srgbClr val="475E76"/>
              </a:gs>
            </a:gsLst>
            <a:lin ang="5400000" scaled="1"/>
          </a:gra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 sz="1400" b="1" i="1">
              <a:solidFill>
                <a:schemeClr val="bg1"/>
              </a:solidFill>
            </a:endParaRPr>
          </a:p>
          <a:p>
            <a:pPr algn="ctr"/>
            <a:r>
              <a:rPr lang="en-GB" sz="2400" b="1" i="1">
                <a:solidFill>
                  <a:schemeClr val="bg1"/>
                </a:solidFill>
              </a:rPr>
              <a:t>Knowledge into</a:t>
            </a:r>
          </a:p>
          <a:p>
            <a:pPr algn="ctr"/>
            <a:r>
              <a:rPr lang="en-GB" sz="2400" b="1" i="1">
                <a:solidFill>
                  <a:schemeClr val="bg1"/>
                </a:solidFill>
              </a:rPr>
              <a:t>Action</a:t>
            </a:r>
          </a:p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6686550" cy="1641475"/>
          </a:xfrm>
          <a:prstGeom prst="rect">
            <a:avLst/>
          </a:prstGeom>
          <a:gradFill rotWithShape="1">
            <a:gsLst>
              <a:gs pos="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66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Creating almost real-life commercial environments combining data, expertise and technology to give participants practical, long-lasting and enjoyable learning that is applied in the day-to-day job.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6334" y="5350857"/>
            <a:ext cx="3951610" cy="1246495"/>
          </a:xfrm>
          <a:prstGeom prst="rect">
            <a:avLst/>
          </a:prstGeom>
          <a:gradFill rotWithShape="1">
            <a:gsLst>
              <a:gs pos="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66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Off-the-shelf Simulations</a:t>
            </a:r>
          </a:p>
          <a:p>
            <a:pPr algn="ctr">
              <a:lnSpc>
                <a:spcPct val="125000"/>
              </a:lnSpc>
              <a:defRPr/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Customized Versions</a:t>
            </a:r>
          </a:p>
          <a:p>
            <a:pPr algn="ctr">
              <a:lnSpc>
                <a:spcPct val="125000"/>
              </a:lnSpc>
              <a:defRPr/>
            </a:pP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Bespoke Simulations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7" name="Picture 6" descr="C:\Users\dell\Documents\Go_Simulat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10" y="6371219"/>
            <a:ext cx="1429594" cy="44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8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ChangeArrowheads="1"/>
          </p:cNvSpPr>
          <p:nvPr/>
        </p:nvSpPr>
        <p:spPr bwMode="auto">
          <a:xfrm>
            <a:off x="0" y="0"/>
            <a:ext cx="9251950" cy="6958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Logo of K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8891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 of Unil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3973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 of DIAG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8796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 of Nes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70021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 of Carlsbe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5369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 of Lloyds TS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447198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 of Kamps 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Logo of Suadi Telecom (STC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8796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Logo of Gillet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288766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Logo of SAB Mill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52641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Logo of John Dickins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30670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Logo of ema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2641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Logo of Heinek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6637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Logo of Disne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522763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Logo of Johnson &amp; Johns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53371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Logo of Auchan Gruppo Rinascent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439896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Logo of Fernet Branc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288766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Logo of Diesel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39687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Return to Rexam homepage">
            <a:hlinkClick r:id="rId20" tooltip="Return to Rexam homepage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3463925"/>
            <a:ext cx="9048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377_bandq_logo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4219575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 descr="10739728-bp-logo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914525"/>
            <a:ext cx="904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250825" y="188913"/>
            <a:ext cx="8640763" cy="6337300"/>
          </a:xfrm>
          <a:prstGeom prst="rect">
            <a:avLst/>
          </a:prstGeom>
          <a:noFill/>
          <a:ln w="57150" cmpd="thinThick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323850" y="4508500"/>
            <a:ext cx="1727200" cy="1944688"/>
          </a:xfrm>
          <a:prstGeom prst="rect">
            <a:avLst/>
          </a:prstGeom>
          <a:gradFill rotWithShape="1">
            <a:gsLst>
              <a:gs pos="0">
                <a:srgbClr val="000099">
                  <a:alpha val="50998"/>
                </a:srgbClr>
              </a:gs>
              <a:gs pos="100000">
                <a:srgbClr val="0000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56 </a:t>
            </a:r>
            <a:r>
              <a:rPr lang="en-GB" sz="1400" b="1" dirty="0">
                <a:solidFill>
                  <a:schemeClr val="bg1"/>
                </a:solidFill>
              </a:rPr>
              <a:t>client users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6</a:t>
            </a:r>
            <a:r>
              <a:rPr lang="en-GB" sz="1400" b="1" dirty="0" smtClean="0">
                <a:solidFill>
                  <a:schemeClr val="bg1"/>
                </a:solidFill>
              </a:rPr>
              <a:t>60 </a:t>
            </a:r>
            <a:r>
              <a:rPr lang="en-GB" sz="1400" b="1" dirty="0">
                <a:solidFill>
                  <a:schemeClr val="bg1"/>
                </a:solidFill>
              </a:rPr>
              <a:t>courses</a:t>
            </a:r>
          </a:p>
          <a:p>
            <a:pPr algn="ctr"/>
            <a:endParaRPr lang="en-GB" sz="900" b="1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10,900 </a:t>
            </a:r>
            <a:r>
              <a:rPr lang="en-GB" sz="1400" b="1" dirty="0">
                <a:solidFill>
                  <a:schemeClr val="bg1"/>
                </a:solidFill>
              </a:rPr>
              <a:t>participants</a:t>
            </a:r>
          </a:p>
          <a:p>
            <a:pPr algn="ctr"/>
            <a:endParaRPr lang="en-GB" sz="900" b="1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5 languages</a:t>
            </a:r>
          </a:p>
          <a:p>
            <a:pPr algn="ctr"/>
            <a:endParaRPr lang="en-GB" sz="900" b="1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34 countries</a:t>
            </a:r>
          </a:p>
        </p:txBody>
      </p:sp>
      <p:pic>
        <p:nvPicPr>
          <p:cNvPr id="27" name="Picture 33" descr="Frontline">
            <a:hlinkClick r:id="rId26" tooltip="Frontline Homepage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63663"/>
            <a:ext cx="2009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Logo of Rank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60032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404813"/>
            <a:ext cx="49625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2" descr="See full size image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2700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Logo of Alcoa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4254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Premier Foods logo and link to the home page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0713"/>
            <a:ext cx="1076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15128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 descr="C:\Users\dell\Documents\Go_Simulate Logo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10" y="6371219"/>
            <a:ext cx="1429594" cy="44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6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266" name="Rectangle 21"/>
          <p:cNvSpPr>
            <a:spLocks noChangeArrowheads="1"/>
          </p:cNvSpPr>
          <p:nvPr/>
        </p:nvSpPr>
        <p:spPr bwMode="auto">
          <a:xfrm>
            <a:off x="107950" y="3573463"/>
            <a:ext cx="4392613" cy="3168650"/>
          </a:xfrm>
          <a:prstGeom prst="rect">
            <a:avLst/>
          </a:prstGeom>
          <a:solidFill>
            <a:schemeClr val="bg1"/>
          </a:solidFill>
          <a:ln w="2540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26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7925"/>
            <a:ext cx="40544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9"/>
          <p:cNvSpPr>
            <a:spLocks noChangeArrowheads="1"/>
          </p:cNvSpPr>
          <p:nvPr/>
        </p:nvSpPr>
        <p:spPr bwMode="auto">
          <a:xfrm>
            <a:off x="3779912" y="117475"/>
            <a:ext cx="5221287" cy="338296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Aft>
                <a:spcPct val="35000"/>
              </a:spcAft>
            </a:pPr>
            <a:r>
              <a:rPr lang="en-GB" sz="1300" dirty="0"/>
              <a:t>4 </a:t>
            </a:r>
            <a:r>
              <a:rPr lang="en-GB" sz="1300" dirty="0" smtClean="0"/>
              <a:t>teams each with laptop </a:t>
            </a:r>
            <a:r>
              <a:rPr lang="en-GB" sz="1300" dirty="0"/>
              <a:t>– live link to tutor laptop</a:t>
            </a:r>
          </a:p>
          <a:p>
            <a:pPr>
              <a:spcAft>
                <a:spcPct val="35000"/>
              </a:spcAft>
            </a:pPr>
            <a:r>
              <a:rPr lang="en-GB" sz="1300" dirty="0"/>
              <a:t>Each team plays the part of one company function each round</a:t>
            </a:r>
          </a:p>
          <a:p>
            <a:pPr>
              <a:spcAft>
                <a:spcPct val="35000"/>
              </a:spcAft>
            </a:pPr>
            <a:r>
              <a:rPr lang="en-GB" sz="1300" dirty="0"/>
              <a:t>Operations, Logistics, Purchasing &amp; Commercial</a:t>
            </a:r>
          </a:p>
          <a:p>
            <a:pPr>
              <a:spcAft>
                <a:spcPct val="35000"/>
              </a:spcAft>
            </a:pPr>
            <a:r>
              <a:rPr lang="en-GB" sz="1300" dirty="0"/>
              <a:t>Teams must work together to achieve value chain optimisation</a:t>
            </a:r>
          </a:p>
          <a:p>
            <a:pPr>
              <a:spcAft>
                <a:spcPct val="35000"/>
              </a:spcAft>
            </a:pPr>
            <a:r>
              <a:rPr lang="en-GB" sz="1300" dirty="0"/>
              <a:t>Teams change functional role each round</a:t>
            </a:r>
          </a:p>
          <a:p>
            <a:pPr>
              <a:spcAft>
                <a:spcPct val="35000"/>
              </a:spcAft>
            </a:pPr>
            <a:r>
              <a:rPr lang="en-GB" sz="1300" dirty="0"/>
              <a:t>Series of scenarios; customer-related factors &amp; internal disruptions</a:t>
            </a:r>
          </a:p>
          <a:p>
            <a:pPr>
              <a:spcAft>
                <a:spcPct val="35000"/>
              </a:spcAft>
            </a:pPr>
            <a:r>
              <a:rPr lang="en-GB" sz="1300" dirty="0"/>
              <a:t>Commercial team in customer-facing </a:t>
            </a:r>
            <a:r>
              <a:rPr lang="en-GB" sz="1300" dirty="0" smtClean="0"/>
              <a:t>role-play that determines volume and pattern of demand – 4 products; 4 customers; 6 months, month-by-month</a:t>
            </a:r>
            <a:endParaRPr lang="en-GB" sz="1300" dirty="0"/>
          </a:p>
          <a:p>
            <a:pPr>
              <a:spcAft>
                <a:spcPct val="35000"/>
              </a:spcAft>
            </a:pPr>
            <a:r>
              <a:rPr lang="en-GB" sz="1300" dirty="0"/>
              <a:t>If chain not optimised – this will result in lost value</a:t>
            </a:r>
          </a:p>
          <a:p>
            <a:pPr>
              <a:spcAft>
                <a:spcPct val="35000"/>
              </a:spcAft>
            </a:pPr>
            <a:r>
              <a:rPr lang="en-GB" sz="1300" dirty="0"/>
              <a:t>On-going coaching is given to teams during the live activity</a:t>
            </a:r>
          </a:p>
          <a:p>
            <a:pPr>
              <a:spcAft>
                <a:spcPct val="35000"/>
              </a:spcAft>
            </a:pPr>
            <a:r>
              <a:rPr lang="en-GB" sz="1300" dirty="0"/>
              <a:t>The 4 individual plans at deadline are combined by the </a:t>
            </a:r>
            <a:r>
              <a:rPr lang="en-GB" sz="1300" dirty="0" smtClean="0"/>
              <a:t>system to </a:t>
            </a:r>
            <a:r>
              <a:rPr lang="en-GB" sz="1300" dirty="0"/>
              <a:t>run reports – P &amp; L, Cash Flow, Availability, Supply Chain </a:t>
            </a:r>
            <a:r>
              <a:rPr lang="en-GB" sz="1300" dirty="0" smtClean="0"/>
              <a:t>Status</a:t>
            </a:r>
            <a:endParaRPr lang="en-GB" sz="1200" dirty="0"/>
          </a:p>
        </p:txBody>
      </p:sp>
      <p:sp>
        <p:nvSpPr>
          <p:cNvPr id="24598" name="Oval 13"/>
          <p:cNvSpPr>
            <a:spLocks noChangeArrowheads="1"/>
          </p:cNvSpPr>
          <p:nvPr/>
        </p:nvSpPr>
        <p:spPr bwMode="auto">
          <a:xfrm>
            <a:off x="395288" y="476672"/>
            <a:ext cx="2879725" cy="1295400"/>
          </a:xfrm>
          <a:prstGeom prst="ellipse">
            <a:avLst/>
          </a:prstGeom>
          <a:gradFill rotWithShape="1">
            <a:gsLst>
              <a:gs pos="0">
                <a:srgbClr val="A6B8DB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END&gt;TO&gt;END VALUE</a:t>
            </a:r>
          </a:p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Supply Chain Efficiency</a:t>
            </a:r>
          </a:p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Availability</a:t>
            </a:r>
            <a:endParaRPr lang="en-GB" sz="2000" dirty="0">
              <a:latin typeface="Arial Black" pitchFamily="34" charset="0"/>
            </a:endParaRPr>
          </a:p>
        </p:txBody>
      </p:sp>
      <p:sp>
        <p:nvSpPr>
          <p:cNvPr id="11271" name="Text Box 24"/>
          <p:cNvSpPr txBox="1">
            <a:spLocks noChangeArrowheads="1"/>
          </p:cNvSpPr>
          <p:nvPr/>
        </p:nvSpPr>
        <p:spPr bwMode="auto">
          <a:xfrm>
            <a:off x="4716016" y="3591115"/>
            <a:ext cx="4305300" cy="2693045"/>
          </a:xfrm>
          <a:prstGeom prst="rect">
            <a:avLst/>
          </a:prstGeom>
          <a:solidFill>
            <a:schemeClr val="bg1"/>
          </a:solidFill>
          <a:ln w="25400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i="1" dirty="0"/>
              <a:t>Benefits of this game</a:t>
            </a:r>
          </a:p>
          <a:p>
            <a:pPr eaLnBrk="1" hangingPunct="1"/>
            <a:endParaRPr lang="en-GB" sz="1200" i="1" dirty="0"/>
          </a:p>
          <a:p>
            <a:pPr eaLnBrk="1" hangingPunct="1"/>
            <a:r>
              <a:rPr lang="en-GB" sz="1300" dirty="0" smtClean="0"/>
              <a:t>Helps to </a:t>
            </a:r>
            <a:r>
              <a:rPr lang="en-GB" sz="1300" dirty="0"/>
              <a:t>create an efficient, responsive and cost effective end-to-end value chain which is a must to satisfy </a:t>
            </a:r>
            <a:r>
              <a:rPr lang="en-GB" sz="1300" dirty="0" smtClean="0"/>
              <a:t>customers</a:t>
            </a:r>
          </a:p>
          <a:p>
            <a:pPr eaLnBrk="1" hangingPunct="1"/>
            <a:endParaRPr lang="en-GB" sz="400" dirty="0"/>
          </a:p>
          <a:p>
            <a:pPr eaLnBrk="1" hangingPunct="1"/>
            <a:r>
              <a:rPr lang="en-GB" sz="1300" dirty="0"/>
              <a:t>Enables functional teams to </a:t>
            </a:r>
            <a:r>
              <a:rPr lang="en-GB" sz="1300" dirty="0" smtClean="0"/>
              <a:t>practice response </a:t>
            </a:r>
            <a:r>
              <a:rPr lang="en-GB" sz="1300" dirty="0"/>
              <a:t>to surges, </a:t>
            </a:r>
            <a:r>
              <a:rPr lang="en-GB" sz="1300" dirty="0" smtClean="0"/>
              <a:t>sudden </a:t>
            </a:r>
            <a:r>
              <a:rPr lang="en-GB" sz="1300" dirty="0"/>
              <a:t>events, external dislocations that test the organisation’s service and value in the eyes of client’s customers</a:t>
            </a:r>
          </a:p>
          <a:p>
            <a:pPr eaLnBrk="1" hangingPunct="1"/>
            <a:endParaRPr lang="en-GB" sz="400" dirty="0"/>
          </a:p>
          <a:p>
            <a:pPr eaLnBrk="1" hangingPunct="1"/>
            <a:r>
              <a:rPr lang="en-GB" sz="1300" i="1" dirty="0"/>
              <a:t>Helps individuals and teams to adopt better cross-functional communication &amp; collaboration back in the workplace - overcoming the ‘silo’ mentality</a:t>
            </a:r>
          </a:p>
        </p:txBody>
      </p:sp>
      <p:sp>
        <p:nvSpPr>
          <p:cNvPr id="11272" name="Rectangle 25"/>
          <p:cNvSpPr>
            <a:spLocks noChangeArrowheads="1"/>
          </p:cNvSpPr>
          <p:nvPr/>
        </p:nvSpPr>
        <p:spPr bwMode="auto">
          <a:xfrm>
            <a:off x="757362" y="4583113"/>
            <a:ext cx="3094558" cy="1150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dirty="0"/>
              <a:t>Network landscape map that</a:t>
            </a:r>
          </a:p>
          <a:p>
            <a:pPr algn="ctr"/>
            <a:r>
              <a:rPr lang="en-GB" sz="1400" dirty="0"/>
              <a:t>gives </a:t>
            </a:r>
            <a:r>
              <a:rPr lang="en-GB" sz="1400" u="sng" dirty="0"/>
              <a:t>live</a:t>
            </a:r>
            <a:r>
              <a:rPr lang="en-GB" sz="1400" dirty="0"/>
              <a:t> update of all functional</a:t>
            </a:r>
          </a:p>
          <a:p>
            <a:pPr algn="ctr"/>
            <a:r>
              <a:rPr lang="en-GB" sz="1400" dirty="0"/>
              <a:t>plans and how </a:t>
            </a:r>
            <a:r>
              <a:rPr lang="en-GB" sz="1400" dirty="0" smtClean="0"/>
              <a:t>close the </a:t>
            </a:r>
            <a:r>
              <a:rPr lang="en-GB" sz="1400" dirty="0"/>
              <a:t>plans</a:t>
            </a:r>
          </a:p>
          <a:p>
            <a:pPr algn="ctr"/>
            <a:r>
              <a:rPr lang="en-GB" sz="1400" dirty="0"/>
              <a:t>integrate to an optimised situation</a:t>
            </a:r>
          </a:p>
          <a:p>
            <a:pPr algn="ctr"/>
            <a:r>
              <a:rPr lang="en-GB" sz="1400" i="1" dirty="0"/>
              <a:t>Shortages in red!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185759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“Work together to give 100% customer service at lowest possible cost”</a:t>
            </a:r>
            <a:endParaRPr lang="en-GB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3095382"/>
            <a:ext cx="27847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Full package available in German language</a:t>
            </a:r>
            <a:endParaRPr lang="en-GB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6487452"/>
            <a:ext cx="2880320" cy="253916"/>
          </a:xfrm>
          <a:prstGeom prst="rect">
            <a:avLst/>
          </a:prstGeom>
          <a:solidFill>
            <a:schemeClr val="bg1"/>
          </a:solidFill>
          <a:ln w="25400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eaLnBrk="1" hangingPunct="1">
              <a:defRPr sz="1600" b="1" i="1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1050" b="0" dirty="0"/>
              <a:t>Contact: </a:t>
            </a:r>
            <a:r>
              <a:rPr lang="en-GB" sz="1050" b="0" dirty="0">
                <a:hlinkClick r:id="rId4"/>
              </a:rPr>
              <a:t>rob.lees@gmail.com</a:t>
            </a:r>
            <a:r>
              <a:rPr lang="en-GB" sz="1050" b="0" dirty="0"/>
              <a:t> 07785-111999</a:t>
            </a:r>
          </a:p>
        </p:txBody>
      </p:sp>
      <p:pic>
        <p:nvPicPr>
          <p:cNvPr id="15" name="Picture 14" descr="C:\Users\dell\Documents\Go_Simulate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86" y="6381328"/>
            <a:ext cx="1385210" cy="4284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107950" y="3573463"/>
            <a:ext cx="8928100" cy="3078162"/>
          </a:xfrm>
          <a:prstGeom prst="rect">
            <a:avLst/>
          </a:prstGeom>
          <a:solidFill>
            <a:srgbClr val="003399">
              <a:alpha val="14902"/>
            </a:srgbClr>
          </a:solidFill>
          <a:ln w="2540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276600" y="71438"/>
            <a:ext cx="5759450" cy="3429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Aft>
                <a:spcPct val="35000"/>
              </a:spcAft>
            </a:pPr>
            <a:r>
              <a:rPr lang="en-GB" sz="1300" b="1" dirty="0"/>
              <a:t>Learning to use strategy and </a:t>
            </a:r>
            <a:r>
              <a:rPr lang="en-GB" sz="1300" b="1" dirty="0" smtClean="0"/>
              <a:t>apply consistent procurement </a:t>
            </a:r>
            <a:r>
              <a:rPr lang="en-GB" sz="1300" b="1" dirty="0"/>
              <a:t>tools</a:t>
            </a:r>
          </a:p>
          <a:p>
            <a:pPr>
              <a:spcAft>
                <a:spcPct val="35000"/>
              </a:spcAft>
            </a:pPr>
            <a:r>
              <a:rPr lang="en-GB" sz="1300" b="1" dirty="0"/>
              <a:t>4 Teams - 4 competing companies – live network</a:t>
            </a:r>
          </a:p>
          <a:p>
            <a:pPr>
              <a:spcAft>
                <a:spcPct val="35000"/>
              </a:spcAft>
            </a:pPr>
            <a:r>
              <a:rPr lang="en-GB" sz="1300" b="1" dirty="0"/>
              <a:t>Procurement departments of rival mobile phone manufacturers</a:t>
            </a:r>
          </a:p>
          <a:p>
            <a:pPr>
              <a:spcAft>
                <a:spcPct val="35000"/>
              </a:spcAft>
            </a:pPr>
            <a:r>
              <a:rPr lang="en-GB" sz="1300" b="1" dirty="0"/>
              <a:t>Objective is to optimise sourcing of components &amp; indirect services</a:t>
            </a:r>
          </a:p>
          <a:p>
            <a:pPr>
              <a:spcAft>
                <a:spcPct val="35000"/>
              </a:spcAft>
            </a:pPr>
            <a:r>
              <a:rPr lang="en-GB" sz="1300" b="1" dirty="0"/>
              <a:t>Runs over 5 rounds – full set of reports after each round</a:t>
            </a:r>
          </a:p>
          <a:p>
            <a:pPr>
              <a:spcAft>
                <a:spcPct val="35000"/>
              </a:spcAft>
            </a:pPr>
            <a:r>
              <a:rPr lang="en-GB" sz="1300" b="1" dirty="0"/>
              <a:t>Teams must use professional procurement strategy to inform thinking </a:t>
            </a:r>
          </a:p>
          <a:p>
            <a:pPr>
              <a:spcAft>
                <a:spcPct val="35000"/>
              </a:spcAft>
            </a:pPr>
            <a:r>
              <a:rPr lang="en-GB" sz="1300" b="1" dirty="0"/>
              <a:t>Teams present privately after round 3 to “boss”</a:t>
            </a:r>
          </a:p>
          <a:p>
            <a:pPr>
              <a:spcAft>
                <a:spcPct val="35000"/>
              </a:spcAft>
            </a:pPr>
            <a:r>
              <a:rPr lang="en-GB" sz="1300" b="1" dirty="0"/>
              <a:t>No marketing/sales decisions</a:t>
            </a:r>
          </a:p>
          <a:p>
            <a:pPr>
              <a:spcAft>
                <a:spcPct val="35000"/>
              </a:spcAft>
            </a:pPr>
            <a:r>
              <a:rPr lang="en-GB" sz="1300" b="1" dirty="0"/>
              <a:t>20 intelligence-gathering options to assess supply markets/suppliers</a:t>
            </a:r>
          </a:p>
          <a:p>
            <a:pPr>
              <a:spcAft>
                <a:spcPct val="35000"/>
              </a:spcAft>
            </a:pPr>
            <a:r>
              <a:rPr lang="en-GB" sz="1300" b="1" dirty="0"/>
              <a:t>Execute sourcing plans using 20 procurement tools e.g. hedging, E-auctions </a:t>
            </a:r>
          </a:p>
          <a:p>
            <a:pPr>
              <a:spcAft>
                <a:spcPct val="35000"/>
              </a:spcAft>
            </a:pPr>
            <a:r>
              <a:rPr lang="en-GB" sz="1300" b="1" dirty="0"/>
              <a:t>Must prioritise, quantify best value, execute tools in line with strategy</a:t>
            </a:r>
          </a:p>
          <a:p>
            <a:pPr>
              <a:spcAft>
                <a:spcPct val="35000"/>
              </a:spcAft>
            </a:pPr>
            <a:r>
              <a:rPr lang="en-GB" sz="1300" b="1" dirty="0"/>
              <a:t>Great buzz and high learning impact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4510088"/>
            <a:ext cx="269081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646488"/>
            <a:ext cx="28336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9" name="Oval 10"/>
          <p:cNvSpPr>
            <a:spLocks noChangeArrowheads="1"/>
          </p:cNvSpPr>
          <p:nvPr/>
        </p:nvSpPr>
        <p:spPr bwMode="auto">
          <a:xfrm>
            <a:off x="179512" y="405408"/>
            <a:ext cx="2879725" cy="1295400"/>
          </a:xfrm>
          <a:prstGeom prst="ellipse">
            <a:avLst/>
          </a:prstGeom>
          <a:gradFill rotWithShape="1">
            <a:gsLst>
              <a:gs pos="0">
                <a:srgbClr val="A6B8DB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STRATEGIC BUYER</a:t>
            </a:r>
          </a:p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Smart Procurement</a:t>
            </a:r>
          </a:p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Strategy &amp; Tools</a:t>
            </a:r>
            <a:endParaRPr lang="en-GB" dirty="0">
              <a:latin typeface="Arial Black" pitchFamily="34" charset="0"/>
            </a:endParaRPr>
          </a:p>
        </p:txBody>
      </p:sp>
      <p:graphicFrame>
        <p:nvGraphicFramePr>
          <p:cNvPr id="102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0143"/>
              </p:ext>
            </p:extLst>
          </p:nvPr>
        </p:nvGraphicFramePr>
        <p:xfrm>
          <a:off x="3995936" y="3695990"/>
          <a:ext cx="1863725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Acrobat Document" r:id="rId5" imgW="5667232" imgH="8019976" progId="AcroExch.Document.11">
                  <p:embed/>
                </p:oleObj>
              </mc:Choice>
              <mc:Fallback>
                <p:oleObj name="Acrobat Document" r:id="rId5" imgW="5667232" imgH="8019976" progId="AcroExch.Document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695990"/>
                        <a:ext cx="1863725" cy="263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6228184" y="3716338"/>
            <a:ext cx="2807865" cy="2738437"/>
          </a:xfrm>
          <a:prstGeom prst="rect">
            <a:avLst/>
          </a:prstGeom>
          <a:gradFill rotWithShape="1">
            <a:gsLst>
              <a:gs pos="0">
                <a:srgbClr val="000099">
                  <a:alpha val="50998"/>
                </a:srgbClr>
              </a:gs>
              <a:gs pos="100000">
                <a:srgbClr val="0000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Supplier Assessment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Spend Analysis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Strategy Development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Contract Options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Supplier </a:t>
            </a:r>
            <a:r>
              <a:rPr lang="en-GB" sz="1400" b="1" dirty="0" smtClean="0">
                <a:solidFill>
                  <a:schemeClr val="bg1"/>
                </a:solidFill>
              </a:rPr>
              <a:t>Rationalisation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Supplier Collaboration</a:t>
            </a:r>
            <a:endParaRPr lang="en-GB" sz="1400" b="1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Currency &amp; Commodity Hedging</a:t>
            </a:r>
            <a:endParaRPr lang="en-GB" sz="1400" b="1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Supplier Costs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Supplier Quality &amp; </a:t>
            </a:r>
            <a:r>
              <a:rPr lang="en-GB" sz="1400" b="1" dirty="0" smtClean="0">
                <a:solidFill>
                  <a:schemeClr val="bg1"/>
                </a:solidFill>
              </a:rPr>
              <a:t>Service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Improvements</a:t>
            </a:r>
            <a:endParaRPr lang="en-GB" sz="1400" b="1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E-auction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Out-sourcing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Cost-benchmarking</a:t>
            </a:r>
          </a:p>
        </p:txBody>
      </p:sp>
      <p:sp>
        <p:nvSpPr>
          <p:cNvPr id="10250" name="AutoShape 15"/>
          <p:cNvSpPr>
            <a:spLocks noChangeArrowheads="1"/>
          </p:cNvSpPr>
          <p:nvPr/>
        </p:nvSpPr>
        <p:spPr bwMode="auto">
          <a:xfrm>
            <a:off x="5652120" y="3860800"/>
            <a:ext cx="720725" cy="2520950"/>
          </a:xfrm>
          <a:prstGeom prst="downArrow">
            <a:avLst>
              <a:gd name="adj1" fmla="val 50000"/>
              <a:gd name="adj2" fmla="val 87445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Learning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984" y="4992462"/>
            <a:ext cx="13516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List of tools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1807656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“Use procurement strategy technique to devise and implement optimum source plan for cost &amp; value”</a:t>
            </a:r>
            <a:endParaRPr lang="en-GB" i="1" dirty="0"/>
          </a:p>
        </p:txBody>
      </p:sp>
      <p:pic>
        <p:nvPicPr>
          <p:cNvPr id="15" name="Picture 14" descr="C:\Users\dell\Documents\Go_Simulate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01579"/>
            <a:ext cx="1008112" cy="3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9512" y="3311406"/>
            <a:ext cx="2900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Full package available in German language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485" name="Oval 9"/>
          <p:cNvSpPr>
            <a:spLocks noChangeArrowheads="1"/>
          </p:cNvSpPr>
          <p:nvPr/>
        </p:nvSpPr>
        <p:spPr bwMode="auto">
          <a:xfrm>
            <a:off x="395288" y="404664"/>
            <a:ext cx="2879725" cy="1295400"/>
          </a:xfrm>
          <a:prstGeom prst="ellipse">
            <a:avLst/>
          </a:prstGeom>
          <a:gradFill rotWithShape="1">
            <a:gsLst>
              <a:gs pos="0">
                <a:srgbClr val="A6B8DB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 SOURCING</a:t>
            </a:r>
          </a:p>
          <a:p>
            <a:pPr algn="ctr"/>
            <a:r>
              <a:rPr lang="en-GB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SUPPLY</a:t>
            </a:r>
          </a:p>
          <a:p>
            <a:pPr algn="ctr"/>
            <a:r>
              <a:rPr lang="en-GB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Lean &amp; Agile Network</a:t>
            </a:r>
            <a:endParaRPr lang="en-GB" i="1">
              <a:latin typeface="Arial Black" pitchFamily="34" charset="0"/>
            </a:endParaRPr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3563938" y="44450"/>
            <a:ext cx="5545137" cy="3600450"/>
          </a:xfrm>
          <a:prstGeom prst="rect">
            <a:avLst/>
          </a:prstGeom>
          <a:solidFill>
            <a:schemeClr val="bg1"/>
          </a:solidFill>
          <a:ln w="25400">
            <a:solidFill>
              <a:srgbClr val="003399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ct val="35000"/>
              </a:spcAft>
            </a:pPr>
            <a:r>
              <a:rPr lang="en-GB" sz="1300" b="1"/>
              <a:t>Provides participants with understanding of the risks - lead time flexibility - and costs of global sourcing and the importance of a total cost perspective.</a:t>
            </a:r>
          </a:p>
          <a:p>
            <a:pPr>
              <a:spcAft>
                <a:spcPct val="35000"/>
              </a:spcAft>
            </a:pPr>
            <a:r>
              <a:rPr lang="en-GB" sz="1300" b="1"/>
              <a:t>Teams are companies sourcing 4 garments for the European market via an European DC and 4 Regional DCs</a:t>
            </a:r>
          </a:p>
          <a:p>
            <a:pPr>
              <a:spcAft>
                <a:spcPct val="35000"/>
              </a:spcAft>
            </a:pPr>
            <a:r>
              <a:rPr lang="en-GB" sz="1300" b="1"/>
              <a:t>The garments have brand characteristics that require different sourcing and distribution network solutions &amp; different seasonality</a:t>
            </a:r>
          </a:p>
          <a:p>
            <a:pPr>
              <a:spcAft>
                <a:spcPct val="35000"/>
              </a:spcAft>
            </a:pPr>
            <a:r>
              <a:rPr lang="en-GB" sz="1300" b="1"/>
              <a:t>8 potential global sources with different profiles - costs, manufacturing lead times, production rates, quality, transport route options, demand patterns – different by garment</a:t>
            </a:r>
          </a:p>
          <a:p>
            <a:pPr eaLnBrk="0" hangingPunct="0">
              <a:spcAft>
                <a:spcPct val="35000"/>
              </a:spcAft>
            </a:pPr>
            <a:r>
              <a:rPr lang="en-GB" sz="1300" b="1"/>
              <a:t>Runs over 64 ‘live’ weeks in 8-week buckets</a:t>
            </a:r>
          </a:p>
          <a:p>
            <a:pPr eaLnBrk="0" hangingPunct="0">
              <a:spcAft>
                <a:spcPct val="35000"/>
              </a:spcAft>
            </a:pPr>
            <a:r>
              <a:rPr lang="en-GB" sz="1300" b="1"/>
              <a:t>Underlying volume demand forecast updated </a:t>
            </a:r>
            <a:r>
              <a:rPr lang="en-GB" sz="1300" b="1" i="1"/>
              <a:t>every week – </a:t>
            </a:r>
            <a:r>
              <a:rPr lang="en-GB" sz="1300" b="1"/>
              <a:t>plus affected by garment quality and availability</a:t>
            </a:r>
          </a:p>
          <a:p>
            <a:pPr eaLnBrk="0" hangingPunct="0">
              <a:spcAft>
                <a:spcPct val="35000"/>
              </a:spcAft>
            </a:pPr>
            <a:r>
              <a:rPr lang="en-GB" sz="1300" b="1"/>
              <a:t>Improved sourcing and supply network plans lead to better profit performance</a:t>
            </a:r>
          </a:p>
        </p:txBody>
      </p:sp>
      <p:sp>
        <p:nvSpPr>
          <p:cNvPr id="9220" name="Rectangle 15"/>
          <p:cNvSpPr>
            <a:spLocks noChangeArrowheads="1"/>
          </p:cNvSpPr>
          <p:nvPr/>
        </p:nvSpPr>
        <p:spPr bwMode="auto">
          <a:xfrm>
            <a:off x="34925" y="3716338"/>
            <a:ext cx="9072563" cy="3141662"/>
          </a:xfrm>
          <a:prstGeom prst="rect">
            <a:avLst/>
          </a:prstGeom>
          <a:solidFill>
            <a:srgbClr val="003399">
              <a:alpha val="14902"/>
            </a:srgbClr>
          </a:solidFill>
          <a:ln w="2540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770313"/>
            <a:ext cx="4103688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1563" r="14935" b="6422"/>
          <a:stretch>
            <a:fillRect/>
          </a:stretch>
        </p:blipFill>
        <p:spPr bwMode="auto">
          <a:xfrm>
            <a:off x="4429125" y="3789363"/>
            <a:ext cx="3455988" cy="281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22"/>
          <p:cNvSpPr>
            <a:spLocks noChangeArrowheads="1"/>
          </p:cNvSpPr>
          <p:nvPr/>
        </p:nvSpPr>
        <p:spPr bwMode="auto">
          <a:xfrm>
            <a:off x="7235825" y="4149080"/>
            <a:ext cx="1727200" cy="2304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b="1" i="1" dirty="0"/>
              <a:t>Cursor </a:t>
            </a:r>
            <a:r>
              <a:rPr lang="en-GB" sz="1200" b="1" i="1" dirty="0" smtClean="0"/>
              <a:t>Activated to</a:t>
            </a:r>
          </a:p>
          <a:p>
            <a:pPr algn="ctr"/>
            <a:r>
              <a:rPr lang="en-GB" sz="1200" b="1" i="1" dirty="0" smtClean="0"/>
              <a:t>track:</a:t>
            </a:r>
            <a:endParaRPr lang="en-GB" sz="1200" b="1" i="1" dirty="0"/>
          </a:p>
          <a:p>
            <a:pPr algn="ctr"/>
            <a:endParaRPr lang="en-GB" sz="1200" b="1" dirty="0"/>
          </a:p>
          <a:p>
            <a:pPr algn="ctr"/>
            <a:r>
              <a:rPr lang="en-GB" sz="1200" b="1" dirty="0"/>
              <a:t>Order placed</a:t>
            </a:r>
          </a:p>
          <a:p>
            <a:pPr algn="ctr"/>
            <a:r>
              <a:rPr lang="en-GB" sz="1200" b="1" dirty="0"/>
              <a:t>Order ready</a:t>
            </a:r>
          </a:p>
          <a:p>
            <a:pPr algn="ctr"/>
            <a:r>
              <a:rPr lang="en-GB" sz="1200" b="1" dirty="0"/>
              <a:t>Order transported</a:t>
            </a:r>
          </a:p>
          <a:p>
            <a:pPr algn="ctr"/>
            <a:r>
              <a:rPr lang="en-GB" sz="1200" b="1" dirty="0"/>
              <a:t>Order delivered to</a:t>
            </a:r>
          </a:p>
          <a:p>
            <a:pPr algn="ctr"/>
            <a:r>
              <a:rPr lang="en-GB" sz="1200" b="1" dirty="0"/>
              <a:t>network </a:t>
            </a:r>
            <a:r>
              <a:rPr lang="en-GB" sz="1200" b="1" dirty="0" smtClean="0"/>
              <a:t>locations</a:t>
            </a:r>
          </a:p>
          <a:p>
            <a:pPr algn="ctr"/>
            <a:endParaRPr lang="en-GB" sz="1200" b="1" dirty="0"/>
          </a:p>
          <a:p>
            <a:pPr algn="ctr"/>
            <a:r>
              <a:rPr lang="en-GB" sz="1200" b="1" dirty="0" smtClean="0"/>
              <a:t>See latest  </a:t>
            </a:r>
            <a:r>
              <a:rPr lang="en-GB" sz="1200" b="1" dirty="0"/>
              <a:t>forecast</a:t>
            </a:r>
          </a:p>
          <a:p>
            <a:pPr algn="ctr"/>
            <a:r>
              <a:rPr lang="en-GB" sz="1200" b="1" dirty="0"/>
              <a:t>product </a:t>
            </a:r>
            <a:r>
              <a:rPr lang="en-GB" sz="1200" b="1" dirty="0" smtClean="0"/>
              <a:t>availability</a:t>
            </a:r>
          </a:p>
          <a:p>
            <a:pPr algn="ctr"/>
            <a:r>
              <a:rPr lang="en-GB" sz="1200" b="1" dirty="0" smtClean="0"/>
              <a:t>at locations </a:t>
            </a:r>
            <a:endParaRPr lang="en-GB" sz="1200" b="1" dirty="0"/>
          </a:p>
        </p:txBody>
      </p:sp>
      <p:sp>
        <p:nvSpPr>
          <p:cNvPr id="9224" name="Rectangle 23"/>
          <p:cNvSpPr>
            <a:spLocks noChangeArrowheads="1"/>
          </p:cNvSpPr>
          <p:nvPr/>
        </p:nvSpPr>
        <p:spPr bwMode="auto">
          <a:xfrm>
            <a:off x="900113" y="5661025"/>
            <a:ext cx="2735262" cy="7203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b="1" dirty="0"/>
              <a:t>4 </a:t>
            </a:r>
            <a:r>
              <a:rPr lang="en-GB" sz="1200" b="1" dirty="0" smtClean="0"/>
              <a:t>garments</a:t>
            </a:r>
            <a:endParaRPr lang="en-GB" sz="1200" b="1" dirty="0"/>
          </a:p>
          <a:p>
            <a:pPr algn="ctr"/>
            <a:r>
              <a:rPr lang="en-GB" sz="1200" b="1" dirty="0"/>
              <a:t>8 potential </a:t>
            </a:r>
            <a:r>
              <a:rPr lang="en-GB" sz="1200" b="1" dirty="0" smtClean="0"/>
              <a:t>sources</a:t>
            </a:r>
            <a:endParaRPr lang="en-GB" sz="1200" b="1" dirty="0"/>
          </a:p>
          <a:p>
            <a:pPr algn="ctr"/>
            <a:r>
              <a:rPr lang="en-GB" sz="1200" b="1" dirty="0"/>
              <a:t>Many supply network options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6381328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Built in conjunction with</a:t>
            </a:r>
          </a:p>
          <a:p>
            <a:pPr algn="ctr"/>
            <a:r>
              <a:rPr lang="en-GB" sz="1100" dirty="0" err="1" smtClean="0"/>
              <a:t>Cranfield</a:t>
            </a:r>
            <a:r>
              <a:rPr lang="en-GB" sz="1100" dirty="0" smtClean="0"/>
              <a:t> School of Management</a:t>
            </a:r>
            <a:endParaRPr lang="en-GB" sz="1100" dirty="0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37306" y="1931348"/>
            <a:ext cx="3426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tx1"/>
                </a:solidFill>
                <a:latin typeface="Arial" charset="0"/>
              </a:rPr>
              <a:t>Decisions in geographic sourcing, supplier selection, order quantities, inventory holding points and transport modes in order to optimise cost, availability, responsiveness and ultimately profit</a:t>
            </a:r>
          </a:p>
        </p:txBody>
      </p:sp>
      <p:pic>
        <p:nvPicPr>
          <p:cNvPr id="13" name="Picture 12" descr="C:\Users\dell\Documents\Go_Simulate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01579"/>
            <a:ext cx="1008112" cy="3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08400" y="90488"/>
            <a:ext cx="5400675" cy="355441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Aft>
                <a:spcPct val="35000"/>
              </a:spcAft>
            </a:pPr>
            <a:r>
              <a:rPr lang="en-GB" sz="1200" b="1">
                <a:cs typeface="Mangal" pitchFamily="2" charset="0"/>
              </a:rPr>
              <a:t>Participants rapidly improve their awareness of how to buy for better cost &amp; value and to improve their interpersonal skill in persuading stakeholders to agree to optimised approach</a:t>
            </a:r>
          </a:p>
          <a:p>
            <a:pPr>
              <a:spcAft>
                <a:spcPct val="35000"/>
              </a:spcAft>
            </a:pPr>
            <a:r>
              <a:rPr lang="en-GB" sz="1200" b="1">
                <a:ea typeface="Times New Roman" pitchFamily="18" charset="0"/>
                <a:cs typeface="Mangal" pitchFamily="2" charset="0"/>
              </a:rPr>
              <a:t>Teams work in indirect procurement for  mythical “Pineapple Corp””</a:t>
            </a:r>
          </a:p>
          <a:p>
            <a:pPr>
              <a:spcAft>
                <a:spcPct val="35000"/>
              </a:spcAft>
            </a:pPr>
            <a:r>
              <a:rPr lang="en-GB" sz="1200" b="1">
                <a:ea typeface="Times New Roman" pitchFamily="18" charset="0"/>
                <a:cs typeface="Mangal" pitchFamily="2" charset="0"/>
              </a:rPr>
              <a:t>Baseline procurement budget can be beaten by achieving cost reductions and by value added that improves company performance in non-cost ways</a:t>
            </a:r>
          </a:p>
          <a:p>
            <a:pPr>
              <a:spcAft>
                <a:spcPct val="35000"/>
              </a:spcAft>
            </a:pPr>
            <a:r>
              <a:rPr lang="en-GB" sz="1200" b="1">
                <a:ea typeface="Times New Roman" pitchFamily="18" charset="0"/>
                <a:cs typeface="Mangal" pitchFamily="2" charset="0"/>
              </a:rPr>
              <a:t>A series of services procurement scenarios in different categories</a:t>
            </a:r>
          </a:p>
          <a:p>
            <a:pPr>
              <a:spcAft>
                <a:spcPct val="35000"/>
              </a:spcAft>
            </a:pPr>
            <a:r>
              <a:rPr lang="en-GB" sz="1200" b="1">
                <a:ea typeface="Times New Roman" pitchFamily="18" charset="0"/>
                <a:cs typeface="Mangal" pitchFamily="2" charset="0"/>
              </a:rPr>
              <a:t>Teams hold role-plays with stakeholders – </a:t>
            </a:r>
            <a:r>
              <a:rPr lang="en-GB" sz="1200" b="1" i="1">
                <a:ea typeface="Times New Roman" pitchFamily="18" charset="0"/>
                <a:cs typeface="Mangal" pitchFamily="2" charset="0"/>
              </a:rPr>
              <a:t>the success of how well they apply good technique in the meeting determines how good the sourcing scope and contract structure they can deploy</a:t>
            </a:r>
          </a:p>
          <a:p>
            <a:pPr>
              <a:spcAft>
                <a:spcPct val="35000"/>
              </a:spcAft>
            </a:pPr>
            <a:r>
              <a:rPr lang="en-GB" sz="1200" b="1">
                <a:ea typeface="Times New Roman" pitchFamily="18" charset="0"/>
                <a:cs typeface="Mangal" pitchFamily="2" charset="0"/>
              </a:rPr>
              <a:t>Teams may also role-play dealing with a strategic supplier in order to get a better final contract</a:t>
            </a:r>
          </a:p>
          <a:p>
            <a:pPr>
              <a:spcAft>
                <a:spcPct val="35000"/>
              </a:spcAft>
            </a:pPr>
            <a:r>
              <a:rPr lang="en-GB" sz="1200" b="1">
                <a:ea typeface="Times New Roman" pitchFamily="18" charset="0"/>
                <a:cs typeface="Mangal" pitchFamily="2" charset="0"/>
              </a:rPr>
              <a:t>The software is used to manage what’s going on with all the teams</a:t>
            </a:r>
          </a:p>
          <a:p>
            <a:pPr>
              <a:spcAft>
                <a:spcPct val="35000"/>
              </a:spcAft>
            </a:pPr>
            <a:r>
              <a:rPr lang="en-GB" sz="1200" b="1">
                <a:ea typeface="Times New Roman" pitchFamily="18" charset="0"/>
                <a:cs typeface="Mangal" pitchFamily="2" charset="0"/>
              </a:rPr>
              <a:t>The system generates the financial results, missed opportunities and interpersonal skill assessments for the scenario – teams compare how they did</a:t>
            </a:r>
          </a:p>
        </p:txBody>
      </p:sp>
      <p:sp>
        <p:nvSpPr>
          <p:cNvPr id="112649" name="Oval 10"/>
          <p:cNvSpPr>
            <a:spLocks noChangeArrowheads="1"/>
          </p:cNvSpPr>
          <p:nvPr/>
        </p:nvSpPr>
        <p:spPr bwMode="auto">
          <a:xfrm>
            <a:off x="323850" y="476672"/>
            <a:ext cx="2879725" cy="1295400"/>
          </a:xfrm>
          <a:prstGeom prst="ellipse">
            <a:avLst/>
          </a:prstGeom>
          <a:gradFill rotWithShape="1">
            <a:gsLst>
              <a:gs pos="0">
                <a:srgbClr val="A6B8DB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INFLUENCING</a:t>
            </a:r>
          </a:p>
          <a:p>
            <a:pPr algn="ctr"/>
            <a:r>
              <a:rPr lang="en-GB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STAKEHOLDERS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107950" y="3787775"/>
            <a:ext cx="8928100" cy="3070225"/>
          </a:xfrm>
          <a:prstGeom prst="rect">
            <a:avLst/>
          </a:prstGeom>
          <a:solidFill>
            <a:srgbClr val="003399">
              <a:alpha val="14902"/>
            </a:srgbClr>
          </a:solidFill>
          <a:ln w="2540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7" t="17876" r="26967" b="17874"/>
          <a:stretch>
            <a:fillRect/>
          </a:stretch>
        </p:blipFill>
        <p:spPr bwMode="auto">
          <a:xfrm>
            <a:off x="179388" y="4292600"/>
            <a:ext cx="1373187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4" name="Rectangle 21"/>
          <p:cNvSpPr>
            <a:spLocks noChangeArrowheads="1"/>
          </p:cNvSpPr>
          <p:nvPr/>
        </p:nvSpPr>
        <p:spPr bwMode="auto">
          <a:xfrm>
            <a:off x="107950" y="3933825"/>
            <a:ext cx="1584325" cy="287338"/>
          </a:xfrm>
          <a:prstGeom prst="rect">
            <a:avLst/>
          </a:prstGeom>
          <a:gradFill rotWithShape="1">
            <a:gsLst>
              <a:gs pos="0">
                <a:srgbClr val="000099">
                  <a:alpha val="50999"/>
                </a:srgbClr>
              </a:gs>
              <a:gs pos="100000">
                <a:srgbClr val="000047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Scenario briefing</a:t>
            </a:r>
          </a:p>
        </p:txBody>
      </p:sp>
      <p:grpSp>
        <p:nvGrpSpPr>
          <p:cNvPr id="45065" name="Group 97"/>
          <p:cNvGrpSpPr>
            <a:grpSpLocks/>
          </p:cNvGrpSpPr>
          <p:nvPr/>
        </p:nvGrpSpPr>
        <p:grpSpPr bwMode="auto">
          <a:xfrm>
            <a:off x="1187450" y="5300663"/>
            <a:ext cx="1225550" cy="1368425"/>
            <a:chOff x="-55" y="3112"/>
            <a:chExt cx="998" cy="908"/>
          </a:xfrm>
        </p:grpSpPr>
        <p:grpSp>
          <p:nvGrpSpPr>
            <p:cNvPr id="45066" name="Group 98"/>
            <p:cNvGrpSpPr>
              <a:grpSpLocks/>
            </p:cNvGrpSpPr>
            <p:nvPr/>
          </p:nvGrpSpPr>
          <p:grpSpPr bwMode="auto">
            <a:xfrm>
              <a:off x="-55" y="3112"/>
              <a:ext cx="907" cy="862"/>
              <a:chOff x="126" y="661"/>
              <a:chExt cx="1270" cy="1270"/>
            </a:xfrm>
          </p:grpSpPr>
          <p:pic>
            <p:nvPicPr>
              <p:cNvPr id="45067" name="Picture 99" descr="MC900439798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36172">
                <a:off x="126" y="661"/>
                <a:ext cx="1270" cy="1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5068" name="Group 100"/>
              <p:cNvGrpSpPr>
                <a:grpSpLocks/>
              </p:cNvGrpSpPr>
              <p:nvPr/>
            </p:nvGrpSpPr>
            <p:grpSpPr bwMode="auto">
              <a:xfrm rot="-977428">
                <a:off x="489" y="852"/>
                <a:ext cx="499" cy="355"/>
                <a:chOff x="2167" y="1752"/>
                <a:chExt cx="454" cy="635"/>
              </a:xfrm>
            </p:grpSpPr>
            <p:sp>
              <p:nvSpPr>
                <p:cNvPr id="45069" name="Rectangle 101"/>
                <p:cNvSpPr>
                  <a:spLocks noChangeArrowheads="1"/>
                </p:cNvSpPr>
                <p:nvPr/>
              </p:nvSpPr>
              <p:spPr bwMode="auto">
                <a:xfrm>
                  <a:off x="2167" y="1752"/>
                  <a:ext cx="454" cy="63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600" b="1">
                    <a:solidFill>
                      <a:srgbClr val="000066"/>
                    </a:solidFill>
                  </a:endParaRPr>
                </a:p>
              </p:txBody>
            </p:sp>
            <p:pic>
              <p:nvPicPr>
                <p:cNvPr id="45070" name="Picture 102" descr="MC900264488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13" y="1752"/>
                  <a:ext cx="367" cy="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5071" name="WordArt 103"/>
            <p:cNvSpPr>
              <a:spLocks noChangeArrowheads="1" noChangeShapeType="1" noTextEdit="1"/>
            </p:cNvSpPr>
            <p:nvPr/>
          </p:nvSpPr>
          <p:spPr bwMode="auto">
            <a:xfrm rot="-1161640">
              <a:off x="373" y="3849"/>
              <a:ext cx="570" cy="171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GB" sz="1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Pineapple Corp</a:t>
              </a:r>
            </a:p>
          </p:txBody>
        </p:sp>
      </p:grpSp>
      <p:pic>
        <p:nvPicPr>
          <p:cNvPr id="45073" name="Picture 19" descr="MC90019833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3716338"/>
            <a:ext cx="15160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15" descr="img_1176_dec15_laptop_dellinspiron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12495" r="2986" b="13448"/>
          <a:stretch>
            <a:fillRect/>
          </a:stretch>
        </p:blipFill>
        <p:spPr bwMode="auto">
          <a:xfrm>
            <a:off x="4500563" y="3716338"/>
            <a:ext cx="12477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312988" y="4652963"/>
            <a:ext cx="1395412" cy="431800"/>
          </a:xfrm>
          <a:prstGeom prst="rect">
            <a:avLst/>
          </a:prstGeom>
          <a:gradFill rotWithShape="1">
            <a:gsLst>
              <a:gs pos="0">
                <a:srgbClr val="000099">
                  <a:alpha val="50999"/>
                </a:srgbClr>
              </a:gs>
              <a:gs pos="100000">
                <a:srgbClr val="000047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>
                <a:solidFill>
                  <a:schemeClr val="bg1"/>
                </a:solidFill>
              </a:rPr>
              <a:t>Role-play with stakeholder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4043363" y="4437063"/>
            <a:ext cx="2665412" cy="396875"/>
          </a:xfrm>
          <a:prstGeom prst="rect">
            <a:avLst/>
          </a:prstGeom>
          <a:gradFill rotWithShape="1">
            <a:gsLst>
              <a:gs pos="0">
                <a:srgbClr val="000099">
                  <a:alpha val="50999"/>
                </a:srgbClr>
              </a:gs>
              <a:gs pos="100000">
                <a:srgbClr val="000047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>
                <a:solidFill>
                  <a:schemeClr val="bg1"/>
                </a:solidFill>
              </a:rPr>
              <a:t>Results of role-play into PC - PC specifies scope for team’s RFXs</a:t>
            </a:r>
          </a:p>
        </p:txBody>
      </p:sp>
      <p:pic>
        <p:nvPicPr>
          <p:cNvPr id="45077" name="Picture 1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9375" r="9375" b="5000"/>
          <a:stretch>
            <a:fillRect/>
          </a:stretch>
        </p:blipFill>
        <p:spPr bwMode="auto">
          <a:xfrm>
            <a:off x="3419475" y="5300663"/>
            <a:ext cx="2376488" cy="14954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2914650" y="5732463"/>
            <a:ext cx="2233613" cy="792162"/>
          </a:xfrm>
          <a:prstGeom prst="rect">
            <a:avLst/>
          </a:prstGeom>
          <a:gradFill rotWithShape="1">
            <a:gsLst>
              <a:gs pos="0">
                <a:srgbClr val="000099">
                  <a:alpha val="50999"/>
                </a:srgbClr>
              </a:gs>
              <a:gs pos="100000">
                <a:srgbClr val="000047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>
                <a:solidFill>
                  <a:schemeClr val="bg1"/>
                </a:solidFill>
              </a:rPr>
              <a:t>Better stakeholder engagement technique + commercial sharpness</a:t>
            </a:r>
          </a:p>
          <a:p>
            <a:pPr algn="ctr" eaLnBrk="1" hangingPunct="1"/>
            <a:r>
              <a:rPr lang="en-GB" sz="1200" b="1">
                <a:solidFill>
                  <a:schemeClr val="bg1"/>
                </a:solidFill>
              </a:rPr>
              <a:t>= better COST &amp; VALUE</a:t>
            </a:r>
          </a:p>
        </p:txBody>
      </p:sp>
      <p:sp>
        <p:nvSpPr>
          <p:cNvPr id="45080" name="AutoShape 24"/>
          <p:cNvSpPr>
            <a:spLocks noChangeArrowheads="1"/>
          </p:cNvSpPr>
          <p:nvPr/>
        </p:nvSpPr>
        <p:spPr bwMode="auto">
          <a:xfrm>
            <a:off x="1619250" y="4581525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81" name="AutoShape 25"/>
          <p:cNvSpPr>
            <a:spLocks noChangeArrowheads="1"/>
          </p:cNvSpPr>
          <p:nvPr/>
        </p:nvSpPr>
        <p:spPr bwMode="auto">
          <a:xfrm>
            <a:off x="4067175" y="4149725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82" name="AutoShape 26"/>
          <p:cNvSpPr>
            <a:spLocks noChangeArrowheads="1"/>
          </p:cNvSpPr>
          <p:nvPr/>
        </p:nvSpPr>
        <p:spPr bwMode="auto">
          <a:xfrm rot="5400000">
            <a:off x="5004593" y="5012532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45083" name="Picture 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t="13435" r="24164" b="17744"/>
          <a:stretch>
            <a:fillRect/>
          </a:stretch>
        </p:blipFill>
        <p:spPr bwMode="auto">
          <a:xfrm>
            <a:off x="7380288" y="3933825"/>
            <a:ext cx="1511300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5" name="Picture 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1250" r="32278" b="8417"/>
          <a:stretch>
            <a:fillRect/>
          </a:stretch>
        </p:blipFill>
        <p:spPr bwMode="auto">
          <a:xfrm>
            <a:off x="7799388" y="4868863"/>
            <a:ext cx="127158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6659563" y="5084763"/>
            <a:ext cx="1584325" cy="1079500"/>
          </a:xfrm>
          <a:prstGeom prst="rect">
            <a:avLst/>
          </a:prstGeom>
          <a:gradFill rotWithShape="1">
            <a:gsLst>
              <a:gs pos="0">
                <a:srgbClr val="000099">
                  <a:alpha val="50999"/>
                </a:srgbClr>
              </a:gs>
              <a:gs pos="100000">
                <a:srgbClr val="000047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>
                <a:solidFill>
                  <a:schemeClr val="bg1"/>
                </a:solidFill>
              </a:rPr>
              <a:t>Technique: Self-assessments and tutor assessments are logged for ‘do better next time’ - also printed out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528" y="1868631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“Practicing </a:t>
            </a:r>
            <a:r>
              <a:rPr lang="en-GB" i="1" dirty="0" smtClean="0"/>
              <a:t>stakeholder engagement skill to get better sourcing scope and hence get better cost </a:t>
            </a:r>
            <a:r>
              <a:rPr lang="en-GB" i="1" dirty="0"/>
              <a:t>&amp; v</a:t>
            </a:r>
            <a:r>
              <a:rPr lang="en-GB" i="1" dirty="0" smtClean="0"/>
              <a:t>alue”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107950" y="3429000"/>
            <a:ext cx="8928100" cy="3167187"/>
          </a:xfrm>
          <a:prstGeom prst="rect">
            <a:avLst/>
          </a:prstGeom>
          <a:solidFill>
            <a:srgbClr val="666699">
              <a:alpha val="14902"/>
            </a:srgbClr>
          </a:solidFill>
          <a:ln w="2540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Oval 31"/>
          <p:cNvSpPr>
            <a:spLocks noChangeArrowheads="1"/>
          </p:cNvSpPr>
          <p:nvPr/>
        </p:nvSpPr>
        <p:spPr bwMode="auto">
          <a:xfrm>
            <a:off x="323850" y="620688"/>
            <a:ext cx="2879725" cy="1295400"/>
          </a:xfrm>
          <a:prstGeom prst="ellipse">
            <a:avLst/>
          </a:prstGeom>
          <a:gradFill rotWithShape="1">
            <a:gsLst>
              <a:gs pos="0">
                <a:srgbClr val="A6B8DB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WIN-WIN</a:t>
            </a:r>
          </a:p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Practice Buyer-Seller</a:t>
            </a:r>
          </a:p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Interaction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3419475" y="115888"/>
            <a:ext cx="5616575" cy="3240087"/>
          </a:xfrm>
          <a:prstGeom prst="rect">
            <a:avLst/>
          </a:prstGeom>
          <a:solidFill>
            <a:schemeClr val="bg1"/>
          </a:solidFill>
          <a:ln w="25400">
            <a:solidFill>
              <a:srgbClr val="666699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ct val="25000"/>
              </a:spcAft>
            </a:pPr>
            <a:r>
              <a:rPr lang="en-GB" sz="1300" b="1" dirty="0"/>
              <a:t>3 brand supplier teams trade with 3 retailer teams – fictional juice category</a:t>
            </a:r>
          </a:p>
          <a:p>
            <a:pPr>
              <a:spcAft>
                <a:spcPct val="25000"/>
              </a:spcAft>
            </a:pPr>
            <a:r>
              <a:rPr lang="en-GB" sz="1300" b="1" dirty="0"/>
              <a:t>4 trading periods with real-life trading information</a:t>
            </a:r>
          </a:p>
          <a:p>
            <a:pPr>
              <a:spcAft>
                <a:spcPct val="25000"/>
              </a:spcAft>
            </a:pPr>
            <a:r>
              <a:rPr lang="en-GB" sz="1300" b="1" dirty="0"/>
              <a:t>Each team gets 15 face-to-face meetings (negotiations)</a:t>
            </a:r>
          </a:p>
          <a:p>
            <a:pPr>
              <a:spcAft>
                <a:spcPct val="25000"/>
              </a:spcAft>
            </a:pPr>
            <a:r>
              <a:rPr lang="en-GB" sz="1300" b="1" dirty="0" smtClean="0"/>
              <a:t>(Initial </a:t>
            </a:r>
            <a:r>
              <a:rPr lang="en-GB" sz="1300" b="1" dirty="0"/>
              <a:t>round + 4 trading rounds – meet all 3 trade partners each time)</a:t>
            </a:r>
          </a:p>
          <a:p>
            <a:pPr>
              <a:spcAft>
                <a:spcPct val="25000"/>
              </a:spcAft>
            </a:pPr>
            <a:r>
              <a:rPr lang="en-GB" sz="1300" b="1" dirty="0"/>
              <a:t>Decisions are captured on laptop and performance reports are generated each trading period – aim is to improve Win-Win combination</a:t>
            </a:r>
          </a:p>
          <a:p>
            <a:pPr>
              <a:spcAft>
                <a:spcPct val="25000"/>
              </a:spcAft>
            </a:pPr>
            <a:r>
              <a:rPr lang="en-GB" sz="1300" b="1" dirty="0"/>
              <a:t>Coaching support given throughout the course by </a:t>
            </a:r>
            <a:r>
              <a:rPr lang="en-GB" sz="1300" b="1" dirty="0" smtClean="0"/>
              <a:t>experienced commercial operators</a:t>
            </a:r>
            <a:endParaRPr lang="en-GB" sz="1300" b="1" dirty="0"/>
          </a:p>
          <a:p>
            <a:pPr>
              <a:spcAft>
                <a:spcPct val="25000"/>
              </a:spcAft>
            </a:pPr>
            <a:r>
              <a:rPr lang="en-GB" sz="1300" b="1" dirty="0"/>
              <a:t>Participants may use pre-defined sales &amp; marketing techniques</a:t>
            </a:r>
          </a:p>
          <a:p>
            <a:pPr>
              <a:spcAft>
                <a:spcPct val="25000"/>
              </a:spcAft>
            </a:pPr>
            <a:r>
              <a:rPr lang="en-GB" sz="1300" b="1" dirty="0" smtClean="0"/>
              <a:t>‘Skill-shot’ </a:t>
            </a:r>
            <a:r>
              <a:rPr lang="en-GB" sz="1300" b="1" dirty="0"/>
              <a:t>sessions are delivered between rounds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395288" y="3860800"/>
            <a:ext cx="2089150" cy="2539157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spcAft>
                <a:spcPct val="25000"/>
              </a:spcAft>
              <a:defRPr/>
            </a:pPr>
            <a:r>
              <a:rPr lang="en-GB" sz="1400" b="1" dirty="0" smtClean="0"/>
              <a:t>SUPPLIER SIDE</a:t>
            </a:r>
            <a:endParaRPr lang="en-GB" sz="1400" b="1" i="1" dirty="0"/>
          </a:p>
          <a:p>
            <a:pPr>
              <a:defRPr/>
            </a:pPr>
            <a:endParaRPr lang="en-GB" sz="1400" b="1" i="1" dirty="0" smtClean="0"/>
          </a:p>
          <a:p>
            <a:pPr>
              <a:defRPr/>
            </a:pPr>
            <a:r>
              <a:rPr lang="en-GB" sz="1400" b="1" i="1" dirty="0" smtClean="0"/>
              <a:t>Listings</a:t>
            </a:r>
            <a:endParaRPr lang="en-GB" sz="1400" b="1" i="1" dirty="0"/>
          </a:p>
          <a:p>
            <a:pPr>
              <a:defRPr/>
            </a:pPr>
            <a:r>
              <a:rPr lang="en-GB" sz="1400" b="1" i="1" dirty="0"/>
              <a:t>Fixture Location   Fixture Quality                 Fixture Space</a:t>
            </a:r>
          </a:p>
          <a:p>
            <a:pPr>
              <a:defRPr/>
            </a:pPr>
            <a:r>
              <a:rPr lang="en-GB" sz="1400" b="1" i="1" dirty="0" smtClean="0"/>
              <a:t>Trade Terms</a:t>
            </a:r>
          </a:p>
          <a:p>
            <a:pPr>
              <a:defRPr/>
            </a:pPr>
            <a:r>
              <a:rPr lang="en-GB" sz="1400" b="1" i="1" dirty="0" smtClean="0"/>
              <a:t>Investment</a:t>
            </a:r>
            <a:endParaRPr lang="en-GB" sz="1400" b="1" i="1" dirty="0"/>
          </a:p>
          <a:p>
            <a:pPr>
              <a:spcAft>
                <a:spcPct val="25000"/>
              </a:spcAft>
              <a:defRPr/>
            </a:pPr>
            <a:r>
              <a:rPr lang="en-GB" sz="1400" b="1" i="1" dirty="0" smtClean="0"/>
              <a:t>Promotion  Advertising</a:t>
            </a:r>
            <a:endParaRPr lang="en-GB" sz="1400" b="1" i="1" dirty="0"/>
          </a:p>
          <a:p>
            <a:pPr marL="288925" indent="-288925">
              <a:defRPr/>
            </a:pPr>
            <a:r>
              <a:rPr lang="en-GB" sz="1200" b="1" i="1" dirty="0" smtClean="0"/>
              <a:t>THE SALES </a:t>
            </a:r>
            <a:r>
              <a:rPr lang="en-GB" sz="1200" b="1" i="1" dirty="0"/>
              <a:t>DRIVERS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6624638" y="3903663"/>
            <a:ext cx="2267842" cy="210826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GB"/>
            </a:defPPr>
            <a:lvl1pPr marL="288925" indent="-288925">
              <a:spcAft>
                <a:spcPct val="25000"/>
              </a:spcAft>
              <a:defRPr sz="1400" b="1"/>
            </a:lvl1pPr>
          </a:lstStyle>
          <a:p>
            <a:r>
              <a:rPr lang="en-GB" dirty="0" smtClean="0"/>
              <a:t>RETAILER SIDE</a:t>
            </a:r>
            <a:endParaRPr lang="en-GB" dirty="0"/>
          </a:p>
          <a:p>
            <a:pPr marL="0" indent="0">
              <a:defRPr/>
            </a:pPr>
            <a:r>
              <a:rPr lang="en-GB" i="1" dirty="0" smtClean="0"/>
              <a:t>Assortment           Fixture Location   Fixture Quality                 Fixture Space                      Retail Pricing     Promotion Type  Promotion Weight</a:t>
            </a:r>
            <a:endParaRPr lang="en-GB" i="1" dirty="0"/>
          </a:p>
          <a:p>
            <a:r>
              <a:rPr lang="en-GB" sz="1200" i="1" dirty="0" smtClean="0"/>
              <a:t>THE CATEGORY </a:t>
            </a:r>
            <a:r>
              <a:rPr lang="en-GB" sz="1200" i="1" dirty="0"/>
              <a:t>DRIVERS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2987675" y="4869160"/>
            <a:ext cx="3097213" cy="165429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GB"/>
            </a:defPPr>
            <a:lvl1pPr marL="288925" indent="-288925">
              <a:spcAft>
                <a:spcPct val="25000"/>
              </a:spcAft>
              <a:defRPr sz="1400" b="1"/>
            </a:lvl1pPr>
          </a:lstStyle>
          <a:p>
            <a:r>
              <a:rPr lang="en-GB" dirty="0"/>
              <a:t>RANGE</a:t>
            </a:r>
          </a:p>
          <a:p>
            <a:r>
              <a:rPr lang="en-GB" dirty="0"/>
              <a:t>Standard juice drink</a:t>
            </a:r>
          </a:p>
          <a:p>
            <a:r>
              <a:rPr lang="en-GB" dirty="0"/>
              <a:t>Low calorie juice drink</a:t>
            </a:r>
          </a:p>
          <a:p>
            <a:r>
              <a:rPr lang="en-GB" dirty="0" smtClean="0"/>
              <a:t>Children's drink</a:t>
            </a:r>
            <a:endParaRPr lang="en-GB" dirty="0"/>
          </a:p>
          <a:p>
            <a:r>
              <a:rPr lang="en-GB" dirty="0"/>
              <a:t>Sport drink</a:t>
            </a:r>
          </a:p>
          <a:p>
            <a:r>
              <a:rPr lang="en-GB" dirty="0"/>
              <a:t>Own </a:t>
            </a:r>
            <a:r>
              <a:rPr lang="en-GB" dirty="0" smtClean="0"/>
              <a:t>label</a:t>
            </a:r>
            <a:endParaRPr lang="en-GB" dirty="0"/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3024187" y="3573016"/>
            <a:ext cx="3095625" cy="111569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GB"/>
            </a:defPPr>
            <a:lvl1pPr marL="288925" indent="-288925">
              <a:spcAft>
                <a:spcPct val="25000"/>
              </a:spcAft>
              <a:defRPr sz="1400" b="1"/>
            </a:lvl1pPr>
          </a:lstStyle>
          <a:p>
            <a:r>
              <a:rPr lang="en-GB" dirty="0"/>
              <a:t>BOTH TRADE PARTNERS </a:t>
            </a:r>
          </a:p>
          <a:p>
            <a:pPr algn="ctr"/>
            <a:r>
              <a:rPr lang="en-GB" dirty="0"/>
              <a:t>   Profit</a:t>
            </a:r>
          </a:p>
          <a:p>
            <a:pPr algn="ctr"/>
            <a:r>
              <a:rPr lang="en-GB" dirty="0"/>
              <a:t>   Sales revenue  </a:t>
            </a:r>
          </a:p>
          <a:p>
            <a:pPr algn="ctr"/>
            <a:r>
              <a:rPr lang="en-GB" dirty="0"/>
              <a:t>   Consumer-shopper satisfaction</a:t>
            </a:r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>
            <a:off x="4572000" y="4724400"/>
            <a:ext cx="0" cy="217488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2484438" y="4797152"/>
            <a:ext cx="4175125" cy="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43805" y="2064138"/>
            <a:ext cx="3204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“Sharpen commercial &amp; negotiation skills, experience the grocery buyer mind-set”</a:t>
            </a:r>
            <a:endParaRPr lang="en-GB" dirty="0"/>
          </a:p>
        </p:txBody>
      </p:sp>
      <p:pic>
        <p:nvPicPr>
          <p:cNvPr id="14" name="Picture 13" descr="C:\Users\dell\Documents\Go_Simulate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45680"/>
            <a:ext cx="1512168" cy="4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8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397390"/>
              </p:ext>
            </p:extLst>
          </p:nvPr>
        </p:nvGraphicFramePr>
        <p:xfrm>
          <a:off x="5756275" y="1412875"/>
          <a:ext cx="1711325" cy="2473606"/>
        </p:xfrm>
        <a:graphic>
          <a:graphicData uri="http://schemas.openxmlformats.org/drawingml/2006/table">
            <a:tbl>
              <a:tblPr/>
              <a:tblGrid>
                <a:gridCol w="1711325"/>
              </a:tblGrid>
              <a:tr h="3406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Languages</a:t>
                      </a:r>
                    </a:p>
                  </a:txBody>
                  <a:tcPr marL="36000" marR="36000" marT="35891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132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German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Portuguese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Italian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Russian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Chinese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Spanish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5891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51293"/>
              </p:ext>
            </p:extLst>
          </p:nvPr>
        </p:nvGraphicFramePr>
        <p:xfrm>
          <a:off x="539750" y="1412875"/>
          <a:ext cx="4679950" cy="5184778"/>
        </p:xfrm>
        <a:graphic>
          <a:graphicData uri="http://schemas.openxmlformats.org/drawingml/2006/table">
            <a:tbl>
              <a:tblPr/>
              <a:tblGrid>
                <a:gridCol w="2419350"/>
                <a:gridCol w="22606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Game</a:t>
                      </a:r>
                    </a:p>
                  </a:txBody>
                  <a:tcPr marL="36000" marR="36000" marT="35989" marB="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Client</a:t>
                      </a:r>
                    </a:p>
                  </a:txBody>
                  <a:tcPr marL="36000" marR="36000" marT="35989" marB="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Grocery Category Management</a:t>
                      </a:r>
                    </a:p>
                  </a:txBody>
                  <a:tcPr marL="36000" marR="36000" marT="3598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Institute of Grocery Distribution UK (IGD)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598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Efficient Intraday Liquidity Management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598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SEPA Consulting, City of London - Banking Sector</a:t>
                      </a:r>
                    </a:p>
                  </a:txBody>
                  <a:tcPr marL="36000" marR="36000" marT="3598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Cost-price Reduction &amp;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Best Value GNFR (Goods not for resale)</a:t>
                      </a:r>
                      <a:endParaRPr kumimoji="0" lang="en-GB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598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B&amp;Q (DIY Retailer)</a:t>
                      </a:r>
                    </a:p>
                  </a:txBody>
                  <a:tcPr marL="36000" marR="36000" marT="3598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Fuels Value Chain</a:t>
                      </a:r>
                    </a:p>
                  </a:txBody>
                  <a:tcPr marL="36000" marR="36000" marT="3598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 International</a:t>
                      </a:r>
                    </a:p>
                  </a:txBody>
                  <a:tcPr marL="36000" marR="36000" marT="3598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Retail Customer Profitability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598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Coca-Cola</a:t>
                      </a:r>
                      <a:endParaRPr kumimoji="0" lang="en-GB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598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 Force Effectiveness</a:t>
                      </a:r>
                    </a:p>
                  </a:txBody>
                  <a:tcPr marL="36000" marR="36000" marT="3598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Nestl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598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 Segmentation &amp; Demographics</a:t>
                      </a:r>
                    </a:p>
                  </a:txBody>
                  <a:tcPr marL="36000" marR="36000" marT="3598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Diageo</a:t>
                      </a:r>
                    </a:p>
                  </a:txBody>
                  <a:tcPr marL="36000" marR="36000" marT="3598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4975" y="188913"/>
            <a:ext cx="63452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2400" b="1" noProof="1"/>
              <a:t>Bespoke Games</a:t>
            </a:r>
            <a:r>
              <a:rPr lang="en-GB" sz="2400" b="1"/>
              <a:t> - Examples</a:t>
            </a:r>
            <a:endParaRPr lang="en-GB" sz="2400" b="1" noProof="1"/>
          </a:p>
        </p:txBody>
      </p:sp>
      <p:graphicFrame>
        <p:nvGraphicFramePr>
          <p:cNvPr id="7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904669"/>
              </p:ext>
            </p:extLst>
          </p:nvPr>
        </p:nvGraphicFramePr>
        <p:xfrm>
          <a:off x="5724128" y="4005263"/>
          <a:ext cx="1697037" cy="2592387"/>
        </p:xfrm>
        <a:graphic>
          <a:graphicData uri="http://schemas.openxmlformats.org/drawingml/2006/table">
            <a:tbl>
              <a:tblPr/>
              <a:tblGrid>
                <a:gridCol w="1697037"/>
              </a:tblGrid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Client Customising</a:t>
                      </a:r>
                    </a:p>
                  </a:txBody>
                  <a:tcPr marL="36000" marR="36000" marT="36009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8764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Objectives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Scenario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values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Terminology</a:t>
                      </a:r>
                    </a:p>
                  </a:txBody>
                  <a:tcPr marL="36000" marR="36000" marT="36009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474663" y="765175"/>
            <a:ext cx="7997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b="1"/>
              <a:t>D&gt;L&gt;D develops bespoke games to the specific requirements of clients</a:t>
            </a:r>
          </a:p>
        </p:txBody>
      </p:sp>
      <p:pic>
        <p:nvPicPr>
          <p:cNvPr id="11" name="Picture 10" descr="C:\Users\dell\Documents\Go_Simulate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45680"/>
            <a:ext cx="1512168" cy="4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468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1191</Words>
  <Application>Microsoft Office PowerPoint</Application>
  <PresentationFormat>On-screen Show (4:3)</PresentationFormat>
  <Paragraphs>208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Do&gt;Learn&gt;Do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Leeds Reyner</dc:creator>
  <cp:lastModifiedBy>Σπυρος</cp:lastModifiedBy>
  <cp:revision>164</cp:revision>
  <cp:lastPrinted>2014-09-08T10:34:48Z</cp:lastPrinted>
  <dcterms:created xsi:type="dcterms:W3CDTF">2008-12-09T12:13:54Z</dcterms:created>
  <dcterms:modified xsi:type="dcterms:W3CDTF">2016-02-23T17:56:37Z</dcterms:modified>
</cp:coreProperties>
</file>